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8EB"/>
    <a:srgbClr val="E1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2515" y="67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F81749E3-C4CE-4CD8-84D4-7E03EA956B73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D3F0E10F-696E-4B40-8B90-F885BDE2AE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30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0E10F-696E-4B40-8B90-F885BDE2AE9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85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pPr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55F4941E-2915-49F9-7C06-069989E6B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561263" cy="106934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769063" y="136680"/>
            <a:ext cx="6468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spc="50" dirty="0">
                <a:ln w="12700" cmpd="sng">
                  <a:noFill/>
                  <a:prstDash val="solid"/>
                </a:ln>
                <a:effectLst>
                  <a:glow rad="165100">
                    <a:schemeClr val="bg1"/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  <a:cs typeface="メイリオ" pitchFamily="50" charset="-128"/>
              </a:rPr>
              <a:t>日本に法と正義を取り戻す会・第２回講演会</a:t>
            </a:r>
            <a:endParaRPr lang="ja-JP" altLang="ja-JP" sz="2400" spc="50" dirty="0">
              <a:ln w="12700" cmpd="sng">
                <a:noFill/>
                <a:prstDash val="solid"/>
              </a:ln>
              <a:effectLst>
                <a:glow rad="165100">
                  <a:schemeClr val="bg1"/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 P明朝体U" panose="02020A00000000000000" pitchFamily="18" charset="-128"/>
              <a:ea typeface="AR P明朝体U" panose="02020A00000000000000" pitchFamily="18" charset="-128"/>
              <a:cs typeface="メイリオ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23829" y="7136603"/>
            <a:ext cx="1656184" cy="5170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b="1" dirty="0"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日時</a:t>
            </a:r>
            <a:endParaRPr kumimoji="1" lang="ja-JP" altLang="en-US" sz="3000" b="1" dirty="0"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47839" y="7053768"/>
            <a:ext cx="3637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2025</a:t>
            </a:r>
            <a:r>
              <a:rPr lang="ja-JP" altLang="en-US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年６月１４</a:t>
            </a:r>
            <a:r>
              <a:rPr lang="en-US" altLang="ja-JP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(</a:t>
            </a:r>
            <a:r>
              <a:rPr lang="ja-JP" altLang="en-US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土</a:t>
            </a:r>
            <a:r>
              <a:rPr lang="en-US" altLang="ja-JP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)</a:t>
            </a:r>
            <a:endParaRPr kumimoji="1" lang="ja-JP" altLang="en-US" sz="28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glow rad="63500">
                  <a:schemeClr val="accent6"/>
                </a:glow>
              </a:effectLst>
              <a:latin typeface="AR P丸ゴシック体E" pitchFamily="50" charset="-128"/>
              <a:ea typeface="AR P丸ゴシック体E" pitchFamily="50" charset="-128"/>
              <a:cs typeface="メイリオ" pitchFamily="50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02108" y="8275619"/>
            <a:ext cx="1656184" cy="50405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b="1" dirty="0"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会場</a:t>
            </a:r>
            <a:endParaRPr kumimoji="1" lang="ja-JP" altLang="en-US" sz="3000" b="1" dirty="0"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13423" y="7469406"/>
            <a:ext cx="4761946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１４</a:t>
            </a:r>
            <a:r>
              <a:rPr kumimoji="1" lang="en-US" altLang="ja-JP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:</a:t>
            </a:r>
            <a:r>
              <a:rPr kumimoji="1" lang="ja-JP" altLang="en-US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００～１６</a:t>
            </a:r>
            <a:r>
              <a:rPr kumimoji="1" lang="en-US" altLang="ja-JP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:</a:t>
            </a:r>
            <a:r>
              <a:rPr kumimoji="1" lang="ja-JP" altLang="en-US" sz="28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００</a:t>
            </a:r>
            <a:endParaRPr kumimoji="1" lang="en-US" altLang="ja-JP" sz="28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glow rad="63500">
                  <a:schemeClr val="accent6"/>
                </a:glow>
              </a:effectLst>
              <a:latin typeface="AR P丸ゴシック体E" pitchFamily="50" charset="-128"/>
              <a:ea typeface="AR P丸ゴシック体E" pitchFamily="50" charset="-128"/>
              <a:cs typeface="メイリオ" pitchFamily="50" charset="-128"/>
            </a:endParaRPr>
          </a:p>
          <a:p>
            <a:r>
              <a:rPr kumimoji="1" lang="ja-JP" altLang="en-US" sz="2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（開場１３</a:t>
            </a:r>
            <a:r>
              <a:rPr kumimoji="1" lang="en-US" altLang="ja-JP" sz="2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:</a:t>
            </a:r>
            <a:r>
              <a:rPr kumimoji="1" lang="ja-JP" altLang="en-US" sz="2400" b="1" dirty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３０）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12601" y="1991963"/>
            <a:ext cx="6913738" cy="5055503"/>
          </a:xfrm>
          <a:prstGeom prst="rect">
            <a:avLst/>
          </a:prstGeom>
          <a:solidFill>
            <a:srgbClr val="E3E8EB">
              <a:alpha val="91765"/>
            </a:srgb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05429" y="6452416"/>
            <a:ext cx="2026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 </a:t>
            </a:r>
            <a:r>
              <a:rPr lang="ja-JP" altLang="en-US" sz="32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郷原信郎</a:t>
            </a:r>
            <a:endParaRPr lang="ja-JP" altLang="ja-JP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47839" y="8236707"/>
            <a:ext cx="5256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横浜市旭公会堂</a:t>
            </a:r>
            <a:r>
              <a:rPr kumimoji="1" lang="ja-JP" altLang="en-US" sz="2000" b="1" dirty="0"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　旭区総合庁舎４階　講堂</a:t>
            </a:r>
          </a:p>
          <a:p>
            <a:r>
              <a:rPr lang="ja-JP" altLang="en-US" sz="2000" b="1" dirty="0"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横浜市旭区鶴ヶ峰</a:t>
            </a:r>
            <a:r>
              <a:rPr lang="en-US" altLang="ja-JP" sz="2000" b="1" dirty="0"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1-4-12</a:t>
            </a:r>
            <a:r>
              <a:rPr kumimoji="1" lang="ja-JP" altLang="en-US" sz="2000" b="1" dirty="0"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　</a:t>
            </a:r>
            <a:r>
              <a:rPr kumimoji="1" lang="ja-JP" altLang="en-US" sz="2000" b="1" dirty="0">
                <a:solidFill>
                  <a:srgbClr val="C00000"/>
                </a:solidFill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定員 </a:t>
            </a:r>
            <a:r>
              <a:rPr lang="ja-JP" altLang="en-US" sz="2000" b="1" dirty="0">
                <a:solidFill>
                  <a:srgbClr val="C00000"/>
                </a:solidFill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４７１</a:t>
            </a:r>
            <a:r>
              <a:rPr kumimoji="1" lang="ja-JP" altLang="en-US" sz="2000" b="1" dirty="0">
                <a:solidFill>
                  <a:srgbClr val="C00000"/>
                </a:solidFill>
                <a:effectLst>
                  <a:glow rad="63500">
                    <a:schemeClr val="accent6"/>
                  </a:glow>
                </a:effectLst>
                <a:latin typeface="AR P丸ゴシック体E" pitchFamily="50" charset="-128"/>
                <a:ea typeface="AR P丸ゴシック体E" pitchFamily="50" charset="-128"/>
                <a:cs typeface="メイリオ" pitchFamily="50" charset="-128"/>
              </a:rPr>
              <a:t>名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3617117" y="2036170"/>
            <a:ext cx="2521510" cy="498292"/>
          </a:xfrm>
          <a:prstGeom prst="roundRect">
            <a:avLst/>
          </a:prstGeom>
          <a:solidFill>
            <a:srgbClr val="C00000"/>
          </a:solidFill>
          <a:ln w="603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itchFamily="50" charset="-128"/>
                <a:ea typeface="AR P丸ゴシック体E" pitchFamily="50" charset="-128"/>
              </a:rPr>
              <a:t>入場無料・予約不要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60197" y="9534930"/>
            <a:ext cx="4353284" cy="1038721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71326" y="9600319"/>
            <a:ext cx="410023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 P明朝体U" pitchFamily="18" charset="-128"/>
                <a:ea typeface="AR P明朝体U" pitchFamily="18" charset="-128"/>
              </a:rPr>
              <a:t>主催：　日本に法と正義を取り戻す会</a:t>
            </a:r>
            <a:endParaRPr lang="en-US" altLang="ja-JP" dirty="0">
              <a:latin typeface="AR P明朝体U" pitchFamily="18" charset="-128"/>
              <a:ea typeface="AR P明朝体U" pitchFamily="18" charset="-128"/>
            </a:endParaRPr>
          </a:p>
          <a:p>
            <a:r>
              <a:rPr lang="ja-JP" altLang="en-US" dirty="0">
                <a:latin typeface="AR P明朝体U" pitchFamily="18" charset="-128"/>
                <a:ea typeface="AR P明朝体U" pitchFamily="18" charset="-128"/>
              </a:rPr>
              <a:t>　　　　（代表　郷原信郎）</a:t>
            </a:r>
            <a:endParaRPr lang="en-US" altLang="ja-JP" dirty="0">
              <a:latin typeface="AR P明朝体U" pitchFamily="18" charset="-128"/>
              <a:ea typeface="AR P明朝体U" pitchFamily="18" charset="-128"/>
            </a:endParaRPr>
          </a:p>
          <a:p>
            <a:r>
              <a:rPr lang="ja-JP" altLang="en-US" sz="1700" dirty="0">
                <a:latin typeface="AR P明朝体U" pitchFamily="18" charset="-128"/>
                <a:ea typeface="AR P明朝体U" pitchFamily="18" charset="-128"/>
              </a:rPr>
              <a:t>ホームページ：</a:t>
            </a:r>
            <a:r>
              <a:rPr lang="en-US" altLang="ja-JP" sz="1700" dirty="0">
                <a:latin typeface="AR P明朝体U" pitchFamily="18" charset="-128"/>
                <a:ea typeface="AR P明朝体U" pitchFamily="18" charset="-128"/>
              </a:rPr>
              <a:t>https://law-justice.jp/</a:t>
            </a:r>
            <a:endParaRPr kumimoji="1" lang="ja-JP" altLang="en-US" sz="1700" dirty="0">
              <a:latin typeface="AR P明朝体U" pitchFamily="18" charset="-128"/>
              <a:ea typeface="AR P明朝体U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A9F5842-952E-4315-AA49-49B7A4A34A90}"/>
              </a:ext>
            </a:extLst>
          </p:cNvPr>
          <p:cNvSpPr txBox="1"/>
          <p:nvPr/>
        </p:nvSpPr>
        <p:spPr>
          <a:xfrm>
            <a:off x="656571" y="532815"/>
            <a:ext cx="6336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spc="50" dirty="0">
                <a:ln w="12700" cmpd="sng">
                  <a:noFill/>
                  <a:prstDash val="solid"/>
                </a:ln>
                <a:solidFill>
                  <a:schemeClr val="tx2"/>
                </a:solidFill>
                <a:effectLst>
                  <a:glow rad="165100">
                    <a:schemeClr val="bg1"/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  <a:cs typeface="メイリオ" pitchFamily="50" charset="-128"/>
              </a:rPr>
              <a:t>横浜市に法と正義を取り戻す</a:t>
            </a:r>
            <a:endParaRPr lang="ja-JP" altLang="ja-JP" sz="4800" spc="50" dirty="0">
              <a:ln w="12700" cmpd="sng">
                <a:noFill/>
                <a:prstDash val="solid"/>
              </a:ln>
              <a:solidFill>
                <a:schemeClr val="tx2"/>
              </a:solidFill>
              <a:effectLst>
                <a:glow rad="165100">
                  <a:schemeClr val="bg1"/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 P明朝体U" panose="02020A00000000000000" pitchFamily="18" charset="-128"/>
              <a:ea typeface="AR P明朝体U" panose="02020A00000000000000" pitchFamily="18" charset="-128"/>
              <a:cs typeface="メイリオ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440877" y="2020595"/>
            <a:ext cx="2767724" cy="61899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講演 </a:t>
            </a:r>
            <a:r>
              <a:rPr kumimoji="1" lang="en-US" altLang="ja-JP" b="1" dirty="0"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14:00</a:t>
            </a:r>
            <a:r>
              <a:rPr kumimoji="1" lang="ja-JP" altLang="en-US" b="1" dirty="0"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～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5AA9C32-1C35-4411-81FF-8F63A8F8C60D}"/>
              </a:ext>
            </a:extLst>
          </p:cNvPr>
          <p:cNvSpPr txBox="1"/>
          <p:nvPr/>
        </p:nvSpPr>
        <p:spPr>
          <a:xfrm>
            <a:off x="2537087" y="2637097"/>
            <a:ext cx="47004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前回の横浜市長選挙では、山中竹春氏に対して、統計の専門家であって「コロナの専門家」ではないこと、大学でのパワハラ疑惑、市長選に絡む学長への強要疑惑、経歴詐称疑惑が指摘されていましたが、「コロナ旋風」に乗って当選。その山中氏が既に出馬表明している今回の市長選では、市長としての適格性が改めて問われています。</a:t>
            </a:r>
            <a:endParaRPr lang="en-US" altLang="ja-JP" sz="13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問題にされた「パワハラ体質」が就任後に顕在化しているとの見方もあり、自民党内では山中市長の適格性を疑問視する声がある一方、自民党横浜市連会長の佐藤茂市議が山中氏を強く支持しており、新たな候補者の擁立を牽制しているとされています。</a:t>
            </a:r>
            <a:endParaRPr lang="en-US" altLang="ja-JP" sz="13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佐藤氏は、</a:t>
            </a:r>
            <a:r>
              <a:rPr lang="en-US" altLang="ja-JP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2019</a:t>
            </a:r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年</a:t>
            </a:r>
            <a:r>
              <a:rPr lang="en-US" altLang="ja-JP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11</a:t>
            </a:r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月、朝日新聞が政治資金規正法の問題点を追及する特集記事の中で、国会議員も顔負けの金額を集める「モンスター級市議」と取り上げたことがありますが、佐藤氏の政治資金の収支の実態はその後も変わっていません。</a:t>
            </a:r>
            <a:endParaRPr lang="en-US" altLang="ja-JP" sz="13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13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山中氏の市長としての適格性を疑問視する声にも耳を貸さず、山中支持を強引に推し進めようとする佐藤氏の姿勢と、その背景事情に注目する必要があります。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9F856A2-9EE1-9072-346E-59676821A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316" y="3186936"/>
            <a:ext cx="1980120" cy="258860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B9E6154-CD1B-8E11-CB0B-BB46387EFD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9241" y="8950894"/>
            <a:ext cx="2756262" cy="1675691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0F3814-F70D-521C-E33F-C1CC213C8A22}"/>
              </a:ext>
            </a:extLst>
          </p:cNvPr>
          <p:cNvSpPr txBox="1"/>
          <p:nvPr/>
        </p:nvSpPr>
        <p:spPr>
          <a:xfrm>
            <a:off x="4486482" y="6487900"/>
            <a:ext cx="25218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日本に法と正義を取り戻す会</a:t>
            </a:r>
            <a:endParaRPr lang="en-US" altLang="ja-JP" sz="135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135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代表 ・ 弁護士（元検察官）</a:t>
            </a:r>
            <a:endParaRPr lang="ja-JP" altLang="ja-JP" sz="135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6" name="角丸四角形 27">
            <a:extLst>
              <a:ext uri="{FF2B5EF4-FFF2-40B4-BE49-F238E27FC236}">
                <a16:creationId xmlns:a16="http://schemas.microsoft.com/office/drawing/2014/main" id="{1F4D395F-C7EB-547A-9A10-44A494B3A6FB}"/>
              </a:ext>
            </a:extLst>
          </p:cNvPr>
          <p:cNvSpPr/>
          <p:nvPr/>
        </p:nvSpPr>
        <p:spPr>
          <a:xfrm>
            <a:off x="330908" y="8950894"/>
            <a:ext cx="4100238" cy="422592"/>
          </a:xfrm>
          <a:prstGeom prst="roundRect">
            <a:avLst/>
          </a:prstGeom>
          <a:solidFill>
            <a:srgbClr val="C00000"/>
          </a:solidFill>
          <a:ln w="603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丸ゴシック体E" pitchFamily="50" charset="-128"/>
                <a:ea typeface="AR P丸ゴシック体E" pitchFamily="50" charset="-128"/>
              </a:rPr>
              <a:t>オンライン中継を予定</a:t>
            </a:r>
          </a:p>
        </p:txBody>
      </p:sp>
    </p:spTree>
    <p:extLst>
      <p:ext uri="{BB962C8B-B14F-4D97-AF65-F5344CB8AC3E}">
        <p14:creationId xmlns:p14="http://schemas.microsoft.com/office/powerpoint/2010/main" val="1562090834"/>
      </p:ext>
    </p:extLst>
  </p:cSld>
  <p:clrMapOvr>
    <a:masterClrMapping/>
  </p:clrMapOvr>
</p:sld>
</file>

<file path=ppt/theme/theme1.xml><?xml version="1.0" encoding="utf-8"?>
<a:theme xmlns:a="http://schemas.openxmlformats.org/drawingml/2006/main" name="21276_bosai-kunren_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21276_bosai-kunren_poster</Template>
  <TotalTime>961</TotalTime>
  <Words>366</Words>
  <Application>Microsoft Office PowerPoint</Application>
  <PresentationFormat>ユーザー設定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AR P明朝体U</vt:lpstr>
      <vt:lpstr>AR丸ゴシック体E</vt:lpstr>
      <vt:lpstr>AR丸ゴシック体M</vt:lpstr>
      <vt:lpstr>HGP明朝E</vt:lpstr>
      <vt:lpstr>Arial</vt:lpstr>
      <vt:lpstr>Calibri</vt:lpstr>
      <vt:lpstr>21276_bosai-kunren_poster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tukui</dc:creator>
  <cp:lastModifiedBy>kanako kobayashi</cp:lastModifiedBy>
  <cp:revision>35</cp:revision>
  <cp:lastPrinted>2025-06-09T01:33:16Z</cp:lastPrinted>
  <dcterms:created xsi:type="dcterms:W3CDTF">2016-04-04T02:36:02Z</dcterms:created>
  <dcterms:modified xsi:type="dcterms:W3CDTF">2025-06-09T02:40:31Z</dcterms:modified>
</cp:coreProperties>
</file>